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1" r:id="rId3"/>
    <p:sldId id="279"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400"/>
    <a:srgbClr val="FFB274"/>
    <a:srgbClr val="A64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194" autoAdjust="0"/>
  </p:normalViewPr>
  <p:slideViewPr>
    <p:cSldViewPr>
      <p:cViewPr varScale="1">
        <p:scale>
          <a:sx n="60" d="100"/>
          <a:sy n="60" d="100"/>
        </p:scale>
        <p:origin x="-2088"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65226-452F-44BD-825E-2C42DFAC301B}" type="datetimeFigureOut">
              <a:rPr lang="en-US" smtClean="0"/>
              <a:t>11/9/2013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E02B27-DEEF-499F-A9DC-F50EF63E926F}" type="slidenum">
              <a:rPr lang="en-US" smtClean="0"/>
              <a:t>‹#›</a:t>
            </a:fld>
            <a:endParaRPr lang="en-US"/>
          </a:p>
        </p:txBody>
      </p:sp>
    </p:spTree>
    <p:extLst>
      <p:ext uri="{BB962C8B-B14F-4D97-AF65-F5344CB8AC3E}">
        <p14:creationId xmlns:p14="http://schemas.microsoft.com/office/powerpoint/2010/main" val="58174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Video games are complex, time-consuming projects often involving hundreds of people and millions of dollars, so it's not surprising that there's no simple explanation for what defines polish in a game. In many ways, it's easier to spot where polish is lacking in a game rather than where it is present, as some much of polish is about preventing the player from noticing technical issues. Perhaps </a:t>
            </a:r>
            <a:r>
              <a:rPr lang="en-US" sz="1200" b="0" i="1" kern="1200" dirty="0" smtClean="0">
                <a:solidFill>
                  <a:schemeClr val="tx1"/>
                </a:solidFill>
                <a:effectLst/>
                <a:latin typeface="+mn-lt"/>
                <a:ea typeface="+mn-ea"/>
                <a:cs typeface="+mn-cs"/>
              </a:rPr>
              <a:t>Dragon Age</a:t>
            </a:r>
            <a:r>
              <a:rPr lang="en-US" sz="1200" b="0" i="0" kern="1200" dirty="0" smtClean="0">
                <a:solidFill>
                  <a:schemeClr val="tx1"/>
                </a:solidFill>
                <a:effectLst/>
                <a:latin typeface="+mn-lt"/>
                <a:ea typeface="+mn-ea"/>
                <a:cs typeface="+mn-cs"/>
              </a:rPr>
              <a:t> lead designer Mike Laidlaw summed it up best by when he said polish is when "You take a game from 'this is functional' to 'this is art.'"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Dynamic is lost if only one change occurs at a time. Discover the right amount of events to occur at any given moment of time.</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11</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Dynamic is lost if only one change occurs at a time. Discover the right amount of events to occur at any given moment of time.</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12</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The player's primary logic operates within the known possibilities of physics. Keep in mind gravity, weight, mass, density, force, buoyancy, elasticity, etc. Use this as the starting point, but do not be limited by it.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13</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The player's primary logic operates within the known possibilities of physics. Keep in mind gravity, weight, mass, density, force, buoyancy, elasticity, etc. Use this as the starting point, but do not be limited by it.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14</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Ask yourself, "What sound does it make when ________ happens?" "Is the sound appropriate?" "Is the sound necessary?" "Does it benefit the experience or hinder it?" If players close their eyes, the sound alone should still achieve the desired affect.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15</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Ask yourself, "What sound does it make when ________ happens?" "Is the sound appropriate?" "Is the sound necessary?" "Does it benefit the experience or hinder it?" If players close their eyes, the sound alone should still achieve the desired affect.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16</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Keep in mind the desired sense of urgency, the rate in which events occur, the level of concentration required and how often events are being repeated. Spread out the moments of high concentration, mix up the sense of urgency, and change things wherever possible to achieve the proper affect.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17</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Keep in mind the desired sense of urgency, the rate in which events occur, the level of concentration required and how often events are being repeated. Spread out the moments of high concentration, mix up the sense of urgency, and change things wherever possible to achieve the proper affect.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18</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Understand how much space is available both on-screen and in-world, recognize the spatial relationship between elements and take into account the effects of modifying those spaces</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19</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Understand how much space is available both on-screen and in-world, recognize the spatial relationship between elements and take into account the effects of modifying those spaces</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20</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Never allow the player to guess what they should focus on. At the same time, always allow secondary subject matter, but it is the designer's job to clearly provide the primary focus at all times. This applies to both visual and visceral aspects of gameplay.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3</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Linear Design involves solving challenges as they come. All solutions and possibilities hold the same institutional value. Focus can be lost with this method, but it provides creative and spontaneous solutions.</a:t>
            </a:r>
          </a:p>
          <a:p>
            <a:r>
              <a:rPr lang="en-US" dirty="0" smtClean="0">
                <a:effectLst/>
              </a:rPr>
              <a:t>Component Breakdown involves systemic categorization and forming a logical hierarchy of all solutions. This method can restrict innovation but preserves clarity of primary design objectives.</a:t>
            </a:r>
          </a:p>
          <a:p>
            <a:r>
              <a:rPr lang="en-US" sz="1200" b="0" i="0" kern="1200" dirty="0" smtClean="0">
                <a:solidFill>
                  <a:schemeClr val="tx1"/>
                </a:solidFill>
                <a:effectLst/>
                <a:latin typeface="+mn-lt"/>
                <a:ea typeface="+mn-ea"/>
                <a:cs typeface="+mn-cs"/>
              </a:rPr>
              <a:t>This principle does not mean designers must choose one or the other. There are times during development where one method is more appropriate than the other.</a:t>
            </a:r>
          </a:p>
          <a:p>
            <a:r>
              <a:rPr lang="en-US" sz="1200" b="0" i="0" kern="1200" dirty="0" smtClean="0">
                <a:solidFill>
                  <a:schemeClr val="tx1"/>
                </a:solidFill>
                <a:effectLst/>
                <a:latin typeface="+mn-lt"/>
                <a:ea typeface="+mn-ea"/>
                <a:cs typeface="+mn-cs"/>
              </a:rPr>
              <a:t>For instance, pre-production provides plenty of time for breaking down a sequence of events. However, when the publisher drops a "must have" change after pre-production, linear design can provide an acceptable solution quickly.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21</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Linear Design involves solving challenges as they come. All solutions and possibilities hold the same institutional value. Focus can be lost with this method, but it provides creative and spontaneous solutions.</a:t>
            </a:r>
          </a:p>
          <a:p>
            <a:r>
              <a:rPr lang="en-US" dirty="0" smtClean="0">
                <a:effectLst/>
              </a:rPr>
              <a:t>Component Breakdown involves systemic categorization and forming a logical hierarchy of all solutions. This method can restrict innovation but preserves clarity of primary design objectives.</a:t>
            </a:r>
          </a:p>
          <a:p>
            <a:r>
              <a:rPr lang="en-US" sz="1200" b="0" i="0" kern="1200" dirty="0" smtClean="0">
                <a:solidFill>
                  <a:schemeClr val="tx1"/>
                </a:solidFill>
                <a:effectLst/>
                <a:latin typeface="+mn-lt"/>
                <a:ea typeface="+mn-ea"/>
                <a:cs typeface="+mn-cs"/>
              </a:rPr>
              <a:t>This principle does not mean designers must choose one or the other. There are times during development where one method is more appropriate than the other.</a:t>
            </a:r>
          </a:p>
          <a:p>
            <a:r>
              <a:rPr lang="en-US" sz="1200" b="0" i="0" kern="1200" dirty="0" smtClean="0">
                <a:solidFill>
                  <a:schemeClr val="tx1"/>
                </a:solidFill>
                <a:effectLst/>
                <a:latin typeface="+mn-lt"/>
                <a:ea typeface="+mn-ea"/>
                <a:cs typeface="+mn-cs"/>
              </a:rPr>
              <a:t>For instance, pre-production provides plenty of time for breaking down a sequence of events. However, when the publisher drops a "must have" change after pre-production, linear design can provide an acceptable solution quickly.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22</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How does the player factor into this? How does the player interact with everything that has been designed? More than just device input, address how the player contributes to the experience. If it's a good idea and you're able to convey it correctly but the player is not into it, change it or scrap it!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23</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How does the player factor into this? How does the player interact with everything that has been designed? More than just device input, address how the player contributes to the experience. If it's a good idea and you're able to convey it correctly but the player is not into it, change it or scrap it!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24</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Is the appropriate team member correctly aware of the objective? Are the appropriate developers clear on the solution? If it's a good idea but you can't communicate it correctly, it might as well be a bad idea because it's very likely to be received as such.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25</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Is the appropriate team member correctly aware of the objective? Are the appropriate developers clear on the solution? If it's a good idea but you can't communicate it correctly, it might as well be a bad idea because it's very likely to be received as such.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26</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When addressing anyone, ask yourself, "Does this draw the audience in?" This applies to (but is not limited to) the player, the spectator, your fellow developers, the publisher, and their marketing team. If it's not a good idea, there's no need to continue until it becomes a good idea or is replaced by something better.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27</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When addressing anyone, ask yourself, "Does this draw the audience in?" This applies to (but is not limited to) the player, the spectator, your fellow developers, the publisher, and their marketing team. If it's not a good idea, there's no need to continue until it becomes a good idea or is replaced by something better.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28</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Never allow the player to guess what they should focus on. At the same time, always allow secondary subject matter, but it is the designer's job to clearly provide the primary focus at all times. This applies to both visual and visceral aspects of gameplay.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4</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Time is needed to inform the player that something is about to happen. Always factor in Anticipation when designing and implementing events and behaviors.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5</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Time is needed to inform the player that something is about to happen. Always factor in Anticipation when designing and implementing events and behaviors.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6</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Communicate all changes to the player. This short step occurs between Anticipation and the event itself.</a:t>
            </a:r>
          </a:p>
          <a:p>
            <a:r>
              <a:rPr lang="en-US" sz="1200" b="0" i="1" kern="1200" dirty="0" smtClean="0">
                <a:solidFill>
                  <a:schemeClr val="tx1"/>
                </a:solidFill>
                <a:effectLst/>
                <a:latin typeface="+mn-lt"/>
                <a:ea typeface="+mn-ea"/>
                <a:cs typeface="+mn-cs"/>
              </a:rPr>
              <a:t>The important part to remember is maintaining a hierarchy of notable changes.</a:t>
            </a:r>
          </a:p>
          <a:p>
            <a:r>
              <a:rPr lang="en-US" sz="1200" b="0" i="1" kern="1200" dirty="0" smtClean="0">
                <a:solidFill>
                  <a:schemeClr val="tx1"/>
                </a:solidFill>
                <a:effectLst/>
                <a:latin typeface="+mn-lt"/>
                <a:ea typeface="+mn-ea"/>
                <a:cs typeface="+mn-cs"/>
              </a:rPr>
              <a:t>A good rule of thumb is degree of rarity. If a change occurs a hundred times in an hour, the announcement may not be required. However, if the change occurs five times throughout the entire game experience, a number of visual cues could be needed.</a:t>
            </a:r>
          </a:p>
          <a:p>
            <a:r>
              <a:rPr lang="en-US" sz="1200" b="0" i="1" kern="1200" dirty="0" smtClean="0">
                <a:solidFill>
                  <a:schemeClr val="tx1"/>
                </a:solidFill>
                <a:effectLst/>
                <a:latin typeface="+mn-lt"/>
                <a:ea typeface="+mn-ea"/>
                <a:cs typeface="+mn-cs"/>
              </a:rPr>
              <a:t>This principle is so obvious, it can be taken for granted and sometimes overlooked. Be diligent in knowing what changes the player should be aware of at the correct time and on the correct event.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7</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Communicate all changes to the player. This short step occurs between Anticipation and the event itself.</a:t>
            </a:r>
          </a:p>
          <a:p>
            <a:r>
              <a:rPr lang="en-US" sz="1200" b="0" i="1" kern="1200" dirty="0" smtClean="0">
                <a:solidFill>
                  <a:schemeClr val="tx1"/>
                </a:solidFill>
                <a:effectLst/>
                <a:latin typeface="+mn-lt"/>
                <a:ea typeface="+mn-ea"/>
                <a:cs typeface="+mn-cs"/>
              </a:rPr>
              <a:t>The important part to remember is maintaining a hierarchy of notable changes.</a:t>
            </a:r>
          </a:p>
          <a:p>
            <a:r>
              <a:rPr lang="en-US" sz="1200" b="0" i="1" kern="1200" dirty="0" smtClean="0">
                <a:solidFill>
                  <a:schemeClr val="tx1"/>
                </a:solidFill>
                <a:effectLst/>
                <a:latin typeface="+mn-lt"/>
                <a:ea typeface="+mn-ea"/>
                <a:cs typeface="+mn-cs"/>
              </a:rPr>
              <a:t>A good rule of thumb is degree of rarity. If a change occurs a hundred times in an hour, the announcement may not be required. However, if the change occurs five times throughout the entire game experience, a number of visual cues could be needed.</a:t>
            </a:r>
          </a:p>
          <a:p>
            <a:r>
              <a:rPr lang="en-US" sz="1200" b="0" i="1" kern="1200" dirty="0" smtClean="0">
                <a:solidFill>
                  <a:schemeClr val="tx1"/>
                </a:solidFill>
                <a:effectLst/>
                <a:latin typeface="+mn-lt"/>
                <a:ea typeface="+mn-ea"/>
                <a:cs typeface="+mn-cs"/>
              </a:rPr>
              <a:t>This principle is so obvious, it can be taken for granted and sometimes overlooked. Be diligent in knowing what changes the player should be aware of at the correct time and on the correct event.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8</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Every event or behavior must occur according to the logic and expectations of the player. Every action, reaction, results, emotion and conveyance must satisfy the players' subconscious acceptance test.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9</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Every event or behavior must occur according to the logic and expectations of the player. Every action, reaction, results, emotion and conveyance must satisfy the players' subconscious acceptance test.</a:t>
            </a:r>
            <a:endParaRPr lang="en-US"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10</a:t>
            </a:fld>
            <a:endParaRPr lang="en-US"/>
          </a:p>
        </p:txBody>
      </p:sp>
    </p:spTree>
    <p:extLst>
      <p:ext uri="{BB962C8B-B14F-4D97-AF65-F5344CB8AC3E}">
        <p14:creationId xmlns:p14="http://schemas.microsoft.com/office/powerpoint/2010/main" val="266796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91763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100047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45756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87608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F01EFD-E9DF-4A3A-A866-2643532FAE48}" type="datetimeFigureOut">
              <a:rPr lang="en-US" smtClean="0"/>
              <a:t>11/9/2013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263284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F01EFD-E9DF-4A3A-A866-2643532FAE48}" type="datetimeFigureOut">
              <a:rPr lang="en-US" smtClean="0"/>
              <a:t>11/9/2013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29969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F01EFD-E9DF-4A3A-A866-2643532FAE48}" type="datetimeFigureOut">
              <a:rPr lang="en-US" smtClean="0"/>
              <a:t>11/9/2013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68702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F01EFD-E9DF-4A3A-A866-2643532FAE48}" type="datetimeFigureOut">
              <a:rPr lang="en-US" smtClean="0"/>
              <a:t>11/9/2013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245449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F01EFD-E9DF-4A3A-A866-2643532FAE48}" type="datetimeFigureOut">
              <a:rPr lang="en-US" smtClean="0"/>
              <a:t>11/9/2013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29005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F01EFD-E9DF-4A3A-A866-2643532FAE48}" type="datetimeFigureOut">
              <a:rPr lang="en-US" smtClean="0"/>
              <a:t>11/9/2013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11196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F01EFD-E9DF-4A3A-A866-2643532FAE48}" type="datetimeFigureOut">
              <a:rPr lang="en-US" smtClean="0"/>
              <a:t>11/9/2013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72443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01EFD-E9DF-4A3A-A866-2643532FAE48}" type="datetimeFigureOut">
              <a:rPr lang="en-US" smtClean="0"/>
              <a:t>11/9/2013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7FEC0-1DF7-4A6C-B945-DBA7866B5DBF}" type="slidenum">
              <a:rPr lang="en-US" smtClean="0"/>
              <a:t>‹#›</a:t>
            </a:fld>
            <a:endParaRPr lang="en-US"/>
          </a:p>
        </p:txBody>
      </p:sp>
    </p:spTree>
    <p:extLst>
      <p:ext uri="{BB962C8B-B14F-4D97-AF65-F5344CB8AC3E}">
        <p14:creationId xmlns:p14="http://schemas.microsoft.com/office/powerpoint/2010/main" val="231268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7400"/>
                </a:solidFill>
                <a:latin typeface="Raleway" pitchFamily="50" charset="0"/>
              </a:rPr>
              <a:t>Advanced Game Prototyping</a:t>
            </a:r>
            <a:endParaRPr lang="en-US" dirty="0">
              <a:solidFill>
                <a:srgbClr val="FF7400"/>
              </a:solidFill>
              <a:latin typeface="Raleway" pitchFamily="50" charset="0"/>
            </a:endParaRPr>
          </a:p>
        </p:txBody>
      </p:sp>
      <p:sp>
        <p:nvSpPr>
          <p:cNvPr id="3" name="Subtitle 2"/>
          <p:cNvSpPr>
            <a:spLocks noGrp="1"/>
          </p:cNvSpPr>
          <p:nvPr>
            <p:ph type="subTitle" idx="1"/>
          </p:nvPr>
        </p:nvSpPr>
        <p:spPr>
          <a:xfrm>
            <a:off x="1371600" y="3276600"/>
            <a:ext cx="6400800" cy="1752600"/>
          </a:xfrm>
        </p:spPr>
        <p:txBody>
          <a:bodyPr/>
          <a:lstStyle/>
          <a:p>
            <a:r>
              <a:rPr lang="en-US" dirty="0" smtClean="0">
                <a:solidFill>
                  <a:schemeClr val="bg1"/>
                </a:solidFill>
                <a:latin typeface="Code Light" pitchFamily="50" charset="0"/>
              </a:rPr>
              <a:t>GA4401</a:t>
            </a:r>
            <a:endParaRPr lang="en-US" dirty="0">
              <a:solidFill>
                <a:schemeClr val="bg1"/>
              </a:solidFill>
              <a:latin typeface="Code Light" pitchFamily="50" charset="0"/>
            </a:endParaRPr>
          </a:p>
        </p:txBody>
      </p:sp>
    </p:spTree>
    <p:extLst>
      <p:ext uri="{BB962C8B-B14F-4D97-AF65-F5344CB8AC3E}">
        <p14:creationId xmlns:p14="http://schemas.microsoft.com/office/powerpoint/2010/main" val="786909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Behavior</a:t>
            </a:r>
            <a:endParaRPr lang="en-US" sz="3600" dirty="0">
              <a:solidFill>
                <a:srgbClr val="FF7400"/>
              </a:solidFill>
              <a:latin typeface="Raleway" pitchFamily="50" charset="0"/>
            </a:endParaRPr>
          </a:p>
        </p:txBody>
      </p:sp>
      <p:sp>
        <p:nvSpPr>
          <p:cNvPr id="3" name="TextBox 2"/>
          <p:cNvSpPr txBox="1"/>
          <p:nvPr/>
        </p:nvSpPr>
        <p:spPr>
          <a:xfrm>
            <a:off x="1447800" y="1447800"/>
            <a:ext cx="6858000" cy="646331"/>
          </a:xfrm>
          <a:prstGeom prst="rect">
            <a:avLst/>
          </a:prstGeom>
          <a:noFill/>
        </p:spPr>
        <p:txBody>
          <a:bodyPr wrap="square" rtlCol="0">
            <a:spAutoFit/>
          </a:bodyPr>
          <a:lstStyle/>
          <a:p>
            <a:r>
              <a:rPr lang="en-US" sz="3600" dirty="0">
                <a:solidFill>
                  <a:schemeClr val="bg1"/>
                </a:solidFill>
                <a:latin typeface="Code Light" pitchFamily="50" charset="0"/>
              </a:rPr>
              <a:t>Believable Events and Behavior</a:t>
            </a:r>
          </a:p>
        </p:txBody>
      </p:sp>
      <p:sp>
        <p:nvSpPr>
          <p:cNvPr id="6" name="TextBox 5"/>
          <p:cNvSpPr txBox="1"/>
          <p:nvPr/>
        </p:nvSpPr>
        <p:spPr>
          <a:xfrm>
            <a:off x="1524000" y="2667000"/>
            <a:ext cx="7315200" cy="1384995"/>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Weaker enemies run away when the advantage shifts in the player's favor.</a:t>
            </a:r>
            <a:endParaRPr lang="en-US" sz="2800" b="1" dirty="0">
              <a:solidFill>
                <a:schemeClr val="bg1"/>
              </a:solidFill>
              <a:latin typeface="Raleway" pitchFamily="50" charset="0"/>
            </a:endParaRPr>
          </a:p>
        </p:txBody>
      </p:sp>
      <p:pic>
        <p:nvPicPr>
          <p:cNvPr id="8194" name="Picture 2" descr="http://c3333424.r24.cf0.rackcdn.com/d88b95cd0ec199cec374d777e82ffb8bcb6bff4e.jpg__576x480_q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667000"/>
            <a:ext cx="54864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6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Behavior	</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a:latin typeface="Code Light" pitchFamily="50" charset="0"/>
              </a:rPr>
              <a:t>Overlapping Events and Behavior</a:t>
            </a:r>
            <a:endParaRPr lang="en-US" sz="3600" dirty="0">
              <a:latin typeface="Code Light" pitchFamily="50" charset="0"/>
            </a:endParaRPr>
          </a:p>
        </p:txBody>
      </p:sp>
      <p:sp>
        <p:nvSpPr>
          <p:cNvPr id="4" name="TextBox 3"/>
          <p:cNvSpPr txBox="1"/>
          <p:nvPr/>
        </p:nvSpPr>
        <p:spPr>
          <a:xfrm>
            <a:off x="1524000" y="2634734"/>
            <a:ext cx="7315200" cy="1384995"/>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Providing the player the ability to build from an appropriate list of </a:t>
            </a:r>
            <a:r>
              <a:rPr lang="en-US" sz="2800" b="1" dirty="0" smtClean="0">
                <a:latin typeface="Raleway" pitchFamily="50" charset="0"/>
              </a:rPr>
              <a:t>structures.</a:t>
            </a:r>
            <a:endParaRPr lang="en-US" sz="2800" b="1" dirty="0">
              <a:solidFill>
                <a:schemeClr val="bg1"/>
              </a:solidFill>
              <a:latin typeface="Raleway" pitchFamily="50" charset="0"/>
            </a:endParaRPr>
          </a:p>
        </p:txBody>
      </p:sp>
      <p:pic>
        <p:nvPicPr>
          <p:cNvPr id="9218" name="Picture 2" descr="http://pcmedia.ign.com/pc/image/article/790/790131/starcraft-2-2007051900044684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575" y="2438400"/>
            <a:ext cx="5302250" cy="399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0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Behavior</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a:solidFill>
                  <a:schemeClr val="bg1"/>
                </a:solidFill>
                <a:latin typeface="Code Light" pitchFamily="50" charset="0"/>
              </a:rPr>
              <a:t>Overlapping Events and Behavior</a:t>
            </a:r>
          </a:p>
        </p:txBody>
      </p:sp>
      <p:sp>
        <p:nvSpPr>
          <p:cNvPr id="6" name="TextBox 5"/>
          <p:cNvSpPr txBox="1"/>
          <p:nvPr/>
        </p:nvSpPr>
        <p:spPr>
          <a:xfrm>
            <a:off x="1524000" y="2667000"/>
            <a:ext cx="7315200" cy="1384995"/>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smtClean="0">
                <a:solidFill>
                  <a:schemeClr val="bg1"/>
                </a:solidFill>
                <a:latin typeface="Raleway" pitchFamily="50" charset="0"/>
              </a:rPr>
              <a:t>The action on the field before snapping a football</a:t>
            </a:r>
            <a:endParaRPr lang="en-US" sz="2800" b="1" dirty="0">
              <a:solidFill>
                <a:schemeClr val="bg1"/>
              </a:solidFill>
              <a:latin typeface="Raleway" pitchFamily="50" charset="0"/>
            </a:endParaRPr>
          </a:p>
        </p:txBody>
      </p:sp>
      <p:pic>
        <p:nvPicPr>
          <p:cNvPr id="10244" name="Picture 4" descr="madden-25-week-3-aaron rodg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175" y="2286000"/>
            <a:ext cx="7435850" cy="417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3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Behavior	</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Physics</a:t>
            </a:r>
            <a:endParaRPr lang="en-US" sz="3600" dirty="0">
              <a:latin typeface="Code Light" pitchFamily="50" charset="0"/>
            </a:endParaRPr>
          </a:p>
        </p:txBody>
      </p:sp>
      <p:sp>
        <p:nvSpPr>
          <p:cNvPr id="4" name="TextBox 3"/>
          <p:cNvSpPr txBox="1"/>
          <p:nvPr/>
        </p:nvSpPr>
        <p:spPr>
          <a:xfrm>
            <a:off x="1524000" y="2634734"/>
            <a:ext cx="7315200" cy="1384995"/>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Ensuring a hole in the floor is the correct size for the correct purpose.</a:t>
            </a:r>
            <a:endParaRPr lang="en-US" sz="2800" b="1" dirty="0">
              <a:solidFill>
                <a:schemeClr val="bg1"/>
              </a:solidFill>
              <a:latin typeface="Raleway" pitchFamily="50" charset="0"/>
            </a:endParaRPr>
          </a:p>
        </p:txBody>
      </p:sp>
      <p:pic>
        <p:nvPicPr>
          <p:cNvPr id="11266" name="Picture 2" descr="http://www.nijnka.com/hourences/theball/media/msugrandfinals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634734"/>
            <a:ext cx="5257800" cy="401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Behavior</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Physics</a:t>
            </a:r>
            <a:endParaRPr lang="en-US" sz="3600" dirty="0">
              <a:solidFill>
                <a:schemeClr val="bg1"/>
              </a:solidFill>
              <a:latin typeface="Code Light" pitchFamily="50" charset="0"/>
            </a:endParaRPr>
          </a:p>
        </p:txBody>
      </p:sp>
      <p:sp>
        <p:nvSpPr>
          <p:cNvPr id="6" name="TextBox 5"/>
          <p:cNvSpPr txBox="1"/>
          <p:nvPr/>
        </p:nvSpPr>
        <p:spPr>
          <a:xfrm>
            <a:off x="1524000" y="2667000"/>
            <a:ext cx="7315200" cy="1815882"/>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A spark particle effect occurs when the player's vehicle scrapes the side of the concrete wall.</a:t>
            </a:r>
            <a:endParaRPr lang="en-US" sz="2800" b="1" dirty="0">
              <a:solidFill>
                <a:schemeClr val="bg1"/>
              </a:solidFill>
              <a:latin typeface="Raleway" pitchFamily="50" charset="0"/>
            </a:endParaRPr>
          </a:p>
        </p:txBody>
      </p:sp>
      <p:pic>
        <p:nvPicPr>
          <p:cNvPr id="12290" name="Picture 2" descr="http://inspiremari.nl/images/game/need-for-speed/need-for-speed-most-wanted2012-crashc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286000"/>
            <a:ext cx="7074093" cy="397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93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Behavior	</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Physics</a:t>
            </a:r>
            <a:endParaRPr lang="en-US" sz="3600" dirty="0">
              <a:latin typeface="Code Light" pitchFamily="50" charset="0"/>
            </a:endParaRPr>
          </a:p>
        </p:txBody>
      </p:sp>
      <p:sp>
        <p:nvSpPr>
          <p:cNvPr id="4" name="TextBox 3"/>
          <p:cNvSpPr txBox="1"/>
          <p:nvPr/>
        </p:nvSpPr>
        <p:spPr>
          <a:xfrm>
            <a:off x="1524000" y="2634734"/>
            <a:ext cx="7315200" cy="1384995"/>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Flies in swamp level make a sound when close to the camera.</a:t>
            </a:r>
            <a:endParaRPr lang="en-US" sz="2800" b="1" dirty="0">
              <a:latin typeface="Raleway" pitchFamily="50" charset="0"/>
            </a:endParaRPr>
          </a:p>
        </p:txBody>
      </p:sp>
      <p:pic>
        <p:nvPicPr>
          <p:cNvPr id="13314" name="Picture 2" descr="http://b.vimeocdn.com/ts/410/597/410597762_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2647434"/>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40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Behavior</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Physics</a:t>
            </a:r>
            <a:endParaRPr lang="en-US" sz="3600" dirty="0">
              <a:solidFill>
                <a:schemeClr val="bg1"/>
              </a:solidFill>
              <a:latin typeface="Code Light" pitchFamily="50" charset="0"/>
            </a:endParaRPr>
          </a:p>
        </p:txBody>
      </p:sp>
      <p:sp>
        <p:nvSpPr>
          <p:cNvPr id="6" name="TextBox 5"/>
          <p:cNvSpPr txBox="1"/>
          <p:nvPr/>
        </p:nvSpPr>
        <p:spPr>
          <a:xfrm>
            <a:off x="1524000" y="2667000"/>
            <a:ext cx="7315200" cy="1815882"/>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A proximity system where sound effects volume fluctuates depending on distance of game assets.</a:t>
            </a:r>
            <a:endParaRPr lang="en-US" sz="2800" b="1" dirty="0">
              <a:solidFill>
                <a:schemeClr val="bg1"/>
              </a:solidFill>
              <a:latin typeface="Raleway" pitchFamily="50" charset="0"/>
            </a:endParaRPr>
          </a:p>
        </p:txBody>
      </p:sp>
      <p:pic>
        <p:nvPicPr>
          <p:cNvPr id="14338" name="Picture 2" descr="http://ps3media.ign.com/ps3/image/article/821/821361/metal-gear-solid-4-guns-of-the-patriots--20070920004533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444066"/>
            <a:ext cx="677333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6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Progression	</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Pacing</a:t>
            </a:r>
            <a:endParaRPr lang="en-US" sz="3600" dirty="0">
              <a:latin typeface="Code Light" pitchFamily="50" charset="0"/>
            </a:endParaRPr>
          </a:p>
        </p:txBody>
      </p:sp>
      <p:sp>
        <p:nvSpPr>
          <p:cNvPr id="4" name="TextBox 3"/>
          <p:cNvSpPr txBox="1"/>
          <p:nvPr/>
        </p:nvSpPr>
        <p:spPr>
          <a:xfrm>
            <a:off x="1524000" y="2634734"/>
            <a:ext cx="7315200" cy="1815882"/>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Create areas for the player to admire the expansive view, versus areas where the player feels </a:t>
            </a:r>
            <a:r>
              <a:rPr lang="en-US" sz="2800" b="1" dirty="0" smtClean="0">
                <a:latin typeface="Raleway" pitchFamily="50" charset="0"/>
              </a:rPr>
              <a:t>claustrophobic</a:t>
            </a:r>
            <a:endParaRPr lang="en-US" sz="2800" b="1" dirty="0">
              <a:latin typeface="Raleway" pitchFamily="50" charset="0"/>
            </a:endParaRPr>
          </a:p>
        </p:txBody>
      </p:sp>
      <p:pic>
        <p:nvPicPr>
          <p:cNvPr id="15362" name="Picture 2" descr="http://cdn3.steampowered.com/v/gfx/apps/220240/ss_0c08ce5d7f63fd8cee404426f6d083d93105a924.1920x1080.jpg?t=13742590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6993"/>
            <a:ext cx="77724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err="1" smtClean="0">
                <a:solidFill>
                  <a:srgbClr val="FF7400"/>
                </a:solidFill>
                <a:latin typeface="Raleway" pitchFamily="50" charset="0"/>
              </a:rPr>
              <a:t>Progressiong</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Pacing</a:t>
            </a:r>
            <a:endParaRPr lang="en-US" sz="3600" dirty="0">
              <a:solidFill>
                <a:schemeClr val="bg1"/>
              </a:solidFill>
              <a:latin typeface="Code Light" pitchFamily="50" charset="0"/>
            </a:endParaRPr>
          </a:p>
        </p:txBody>
      </p:sp>
      <p:sp>
        <p:nvSpPr>
          <p:cNvPr id="6" name="TextBox 5"/>
          <p:cNvSpPr txBox="1"/>
          <p:nvPr/>
        </p:nvSpPr>
        <p:spPr>
          <a:xfrm>
            <a:off x="1524000" y="2667000"/>
            <a:ext cx="7315200" cy="1384995"/>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Create long, powerful attacks versus short, light attacks.</a:t>
            </a:r>
            <a:endParaRPr lang="en-US" sz="2800" b="1" dirty="0">
              <a:solidFill>
                <a:schemeClr val="bg1"/>
              </a:solidFill>
              <a:latin typeface="Raleway" pitchFamily="50" charset="0"/>
            </a:endParaRPr>
          </a:p>
        </p:txBody>
      </p:sp>
      <p:pic>
        <p:nvPicPr>
          <p:cNvPr id="16386" name="Picture 2" descr="http://images2.wikia.nocookie.net/__cb20121019152336/powerlisting/images/0/0d/Bulbasaur_SolarBe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438400"/>
            <a:ext cx="5255061" cy="394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7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Environment</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Spacing</a:t>
            </a:r>
            <a:endParaRPr lang="en-US" sz="3600" dirty="0">
              <a:latin typeface="Code Light" pitchFamily="50" charset="0"/>
            </a:endParaRPr>
          </a:p>
        </p:txBody>
      </p:sp>
      <p:sp>
        <p:nvSpPr>
          <p:cNvPr id="4" name="TextBox 3"/>
          <p:cNvSpPr txBox="1"/>
          <p:nvPr/>
        </p:nvSpPr>
        <p:spPr>
          <a:xfrm>
            <a:off x="1524000" y="2634734"/>
            <a:ext cx="7315200" cy="1815882"/>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Lay out the appropriate amount of space for the appropriate number of enemies to maneuver correctly.</a:t>
            </a:r>
            <a:endParaRPr lang="en-US" sz="2800" b="1" dirty="0">
              <a:latin typeface="Raleway" pitchFamily="50" charset="0"/>
            </a:endParaRPr>
          </a:p>
        </p:txBody>
      </p:sp>
      <p:pic>
        <p:nvPicPr>
          <p:cNvPr id="17410" name="Picture 2" descr="http://www.digitaltrends.com/wp-content/uploads/2011/06/fear_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17016"/>
            <a:ext cx="758613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0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1200329"/>
          </a:xfrm>
          <a:prstGeom prst="rect">
            <a:avLst/>
          </a:prstGeom>
          <a:noFill/>
        </p:spPr>
        <p:txBody>
          <a:bodyPr wrap="square" rtlCol="0">
            <a:spAutoFit/>
          </a:bodyPr>
          <a:lstStyle/>
          <a:p>
            <a:r>
              <a:rPr lang="en-US" sz="3600" dirty="0" smtClean="0">
                <a:solidFill>
                  <a:srgbClr val="FF7400"/>
                </a:solidFill>
                <a:latin typeface="Raleway" pitchFamily="50" charset="0"/>
              </a:rPr>
              <a:t>13 Principles</a:t>
            </a:r>
            <a:endParaRPr lang="en-US" sz="3600" dirty="0" smtClean="0">
              <a:solidFill>
                <a:srgbClr val="FF7400"/>
              </a:solidFill>
              <a:latin typeface="Raleway" pitchFamily="50" charset="0"/>
            </a:endParaRPr>
          </a:p>
          <a:p>
            <a:endParaRPr lang="en-US" sz="3600" dirty="0">
              <a:solidFill>
                <a:srgbClr val="FF7400"/>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solidFill>
                  <a:schemeClr val="bg1"/>
                </a:solidFill>
                <a:latin typeface="Code Light" pitchFamily="50" charset="0"/>
              </a:rPr>
              <a:t>Gameplay Design</a:t>
            </a:r>
            <a:endParaRPr lang="en-US" sz="5400" dirty="0">
              <a:solidFill>
                <a:schemeClr val="bg1"/>
              </a:solidFill>
              <a:latin typeface="Code Light" pitchFamily="50" charset="0"/>
            </a:endParaRPr>
          </a:p>
        </p:txBody>
      </p:sp>
    </p:spTree>
    <p:extLst>
      <p:ext uri="{BB962C8B-B14F-4D97-AF65-F5344CB8AC3E}">
        <p14:creationId xmlns:p14="http://schemas.microsoft.com/office/powerpoint/2010/main" val="2057024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Environment</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Spacing</a:t>
            </a:r>
            <a:endParaRPr lang="en-US" sz="3600" dirty="0">
              <a:solidFill>
                <a:schemeClr val="bg1"/>
              </a:solidFill>
              <a:latin typeface="Code Light" pitchFamily="50" charset="0"/>
            </a:endParaRPr>
          </a:p>
        </p:txBody>
      </p:sp>
      <p:sp>
        <p:nvSpPr>
          <p:cNvPr id="6" name="TextBox 5"/>
          <p:cNvSpPr txBox="1"/>
          <p:nvPr/>
        </p:nvSpPr>
        <p:spPr>
          <a:xfrm>
            <a:off x="1524000" y="2667000"/>
            <a:ext cx="7315200" cy="1384995"/>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smtClean="0">
                <a:solidFill>
                  <a:schemeClr val="bg1"/>
                </a:solidFill>
                <a:latin typeface="Raleway" pitchFamily="50" charset="0"/>
              </a:rPr>
              <a:t>Changing animations based on environment.</a:t>
            </a:r>
            <a:endParaRPr lang="en-US" sz="2800" b="1" dirty="0">
              <a:solidFill>
                <a:schemeClr val="bg1"/>
              </a:solidFill>
              <a:latin typeface="Raleway" pitchFamily="50" charset="0"/>
            </a:endParaRPr>
          </a:p>
        </p:txBody>
      </p:sp>
      <p:pic>
        <p:nvPicPr>
          <p:cNvPr id="18434" name="Picture 2" descr="http://i.imgur.com/DCPH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819400"/>
            <a:ext cx="603885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Method</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a:latin typeface="Code Light" pitchFamily="50" charset="0"/>
              </a:rPr>
              <a:t>Linear </a:t>
            </a:r>
            <a:r>
              <a:rPr lang="en-US" sz="3600" dirty="0" smtClean="0">
                <a:latin typeface="Code Light" pitchFamily="50" charset="0"/>
              </a:rPr>
              <a:t>versus </a:t>
            </a:r>
            <a:r>
              <a:rPr lang="en-US" sz="3600" dirty="0">
                <a:latin typeface="Code Light" pitchFamily="50" charset="0"/>
              </a:rPr>
              <a:t>Component </a:t>
            </a:r>
            <a:r>
              <a:rPr lang="en-US" sz="3600" dirty="0" smtClean="0">
                <a:latin typeface="Code Light" pitchFamily="50" charset="0"/>
              </a:rPr>
              <a:t>design</a:t>
            </a:r>
            <a:endParaRPr lang="en-US" sz="3600" dirty="0">
              <a:latin typeface="Code Light" pitchFamily="50" charset="0"/>
            </a:endParaRPr>
          </a:p>
        </p:txBody>
      </p:sp>
      <p:sp>
        <p:nvSpPr>
          <p:cNvPr id="4" name="TextBox 3"/>
          <p:cNvSpPr txBox="1"/>
          <p:nvPr/>
        </p:nvSpPr>
        <p:spPr>
          <a:xfrm>
            <a:off x="1524000" y="2855893"/>
            <a:ext cx="7315200" cy="954107"/>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smtClean="0">
                <a:latin typeface="Raleway" pitchFamily="50" charset="0"/>
              </a:rPr>
              <a:t>Blocking out </a:t>
            </a:r>
            <a:r>
              <a:rPr lang="en-US" sz="2800" b="1" dirty="0" err="1" smtClean="0">
                <a:latin typeface="Raleway" pitchFamily="50" charset="0"/>
              </a:rPr>
              <a:t>vs</a:t>
            </a:r>
            <a:r>
              <a:rPr lang="en-US" sz="2800" b="1" dirty="0" smtClean="0">
                <a:latin typeface="Raleway" pitchFamily="50" charset="0"/>
              </a:rPr>
              <a:t> iteration.</a:t>
            </a:r>
            <a:endParaRPr lang="en-US" sz="2800" b="1" dirty="0">
              <a:latin typeface="Raleway" pitchFamily="50" charset="0"/>
            </a:endParaRPr>
          </a:p>
        </p:txBody>
      </p:sp>
    </p:spTree>
    <p:extLst>
      <p:ext uri="{BB962C8B-B14F-4D97-AF65-F5344CB8AC3E}">
        <p14:creationId xmlns:p14="http://schemas.microsoft.com/office/powerpoint/2010/main" val="4048382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Method</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Linear versus Component Design</a:t>
            </a:r>
            <a:endParaRPr lang="en-US" sz="3600" dirty="0">
              <a:solidFill>
                <a:schemeClr val="bg1"/>
              </a:solidFill>
              <a:latin typeface="Code Light" pitchFamily="50" charset="0"/>
            </a:endParaRPr>
          </a:p>
        </p:txBody>
      </p:sp>
      <p:sp>
        <p:nvSpPr>
          <p:cNvPr id="6" name="TextBox 5"/>
          <p:cNvSpPr txBox="1"/>
          <p:nvPr/>
        </p:nvSpPr>
        <p:spPr>
          <a:xfrm>
            <a:off x="1524000" y="2667000"/>
            <a:ext cx="7315200" cy="954107"/>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smtClean="0">
                <a:solidFill>
                  <a:schemeClr val="bg1"/>
                </a:solidFill>
                <a:latin typeface="Raleway" pitchFamily="50" charset="0"/>
              </a:rPr>
              <a:t>Wide </a:t>
            </a:r>
            <a:r>
              <a:rPr lang="en-US" sz="2800" b="1" dirty="0" err="1" smtClean="0">
                <a:solidFill>
                  <a:schemeClr val="bg1"/>
                </a:solidFill>
                <a:latin typeface="Raleway" pitchFamily="50" charset="0"/>
              </a:rPr>
              <a:t>vs</a:t>
            </a:r>
            <a:r>
              <a:rPr lang="en-US" sz="2800" b="1" dirty="0" smtClean="0">
                <a:solidFill>
                  <a:schemeClr val="bg1"/>
                </a:solidFill>
                <a:latin typeface="Raleway" pitchFamily="50" charset="0"/>
              </a:rPr>
              <a:t> Tall design</a:t>
            </a:r>
            <a:endParaRPr lang="en-US" sz="2800" b="1" dirty="0">
              <a:solidFill>
                <a:schemeClr val="bg1"/>
              </a:solidFill>
              <a:latin typeface="Raleway" pitchFamily="50" charset="0"/>
            </a:endParaRPr>
          </a:p>
        </p:txBody>
      </p:sp>
    </p:spTree>
    <p:extLst>
      <p:ext uri="{BB962C8B-B14F-4D97-AF65-F5344CB8AC3E}">
        <p14:creationId xmlns:p14="http://schemas.microsoft.com/office/powerpoint/2010/main" val="39455994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Foundation</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Player</a:t>
            </a:r>
            <a:endParaRPr lang="en-US" sz="3600" dirty="0">
              <a:latin typeface="Code Light" pitchFamily="50" charset="0"/>
            </a:endParaRPr>
          </a:p>
        </p:txBody>
      </p:sp>
      <p:sp>
        <p:nvSpPr>
          <p:cNvPr id="4" name="TextBox 3"/>
          <p:cNvSpPr txBox="1"/>
          <p:nvPr/>
        </p:nvSpPr>
        <p:spPr>
          <a:xfrm>
            <a:off x="1524000" y="2855893"/>
            <a:ext cx="7315200" cy="1384995"/>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Setting up the player in hopes of making them jump out of their seat.</a:t>
            </a:r>
            <a:endParaRPr lang="en-US" sz="2800" b="1" dirty="0">
              <a:latin typeface="Raleway" pitchFamily="50" charset="0"/>
            </a:endParaRPr>
          </a:p>
        </p:txBody>
      </p:sp>
      <p:pic>
        <p:nvPicPr>
          <p:cNvPr id="19458" name="Picture 2" descr="http://web-vassets.ea.com/Assets/Richmedia/Image/Screenshots/ds2_e32010_02.jpg?cb=13159636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67" y="2099796"/>
            <a:ext cx="7927233" cy="445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3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Foundation</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Player</a:t>
            </a:r>
            <a:endParaRPr lang="en-US" sz="3600" dirty="0">
              <a:solidFill>
                <a:schemeClr val="bg1"/>
              </a:solidFill>
              <a:latin typeface="Code Light" pitchFamily="50" charset="0"/>
            </a:endParaRPr>
          </a:p>
        </p:txBody>
      </p:sp>
      <p:sp>
        <p:nvSpPr>
          <p:cNvPr id="6" name="TextBox 5"/>
          <p:cNvSpPr txBox="1"/>
          <p:nvPr/>
        </p:nvSpPr>
        <p:spPr>
          <a:xfrm>
            <a:off x="1524000" y="2667000"/>
            <a:ext cx="7315200" cy="1815882"/>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Orchestrating progression so that the player feels empowered, determined, anxious, etc.</a:t>
            </a:r>
            <a:endParaRPr lang="en-US" sz="2800" b="1" dirty="0">
              <a:solidFill>
                <a:schemeClr val="bg1"/>
              </a:solidFill>
              <a:latin typeface="Raleway" pitchFamily="50" charset="0"/>
            </a:endParaRPr>
          </a:p>
        </p:txBody>
      </p:sp>
      <p:pic>
        <p:nvPicPr>
          <p:cNvPr id="20482" name="Picture 2" descr="http://www.vintagecomputing.com/wp-content/super_metroid_redesign_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981200"/>
            <a:ext cx="3581400" cy="443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29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Foundation</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Communication</a:t>
            </a:r>
            <a:endParaRPr lang="en-US" sz="3600" dirty="0">
              <a:latin typeface="Code Light" pitchFamily="50" charset="0"/>
            </a:endParaRPr>
          </a:p>
        </p:txBody>
      </p:sp>
      <p:sp>
        <p:nvSpPr>
          <p:cNvPr id="4" name="TextBox 3"/>
          <p:cNvSpPr txBox="1"/>
          <p:nvPr/>
        </p:nvSpPr>
        <p:spPr>
          <a:xfrm>
            <a:off x="1524000" y="2855893"/>
            <a:ext cx="7315200" cy="1815882"/>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Using the elements of the environment so the player is compelled to travel in the correct direction.</a:t>
            </a:r>
            <a:endParaRPr lang="en-US" sz="2800" b="1" dirty="0">
              <a:latin typeface="Raleway" pitchFamily="50" charset="0"/>
            </a:endParaRPr>
          </a:p>
        </p:txBody>
      </p:sp>
      <p:pic>
        <p:nvPicPr>
          <p:cNvPr id="21506" name="Picture 2" descr="http://winreview.com/wp-content/uploads/2013/03/tomb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8400" y="2286000"/>
            <a:ext cx="7594600" cy="427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01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Foundation</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Communication</a:t>
            </a:r>
            <a:endParaRPr lang="en-US" sz="3600" dirty="0">
              <a:solidFill>
                <a:schemeClr val="bg1"/>
              </a:solidFill>
              <a:latin typeface="Code Light" pitchFamily="50" charset="0"/>
            </a:endParaRPr>
          </a:p>
        </p:txBody>
      </p:sp>
      <p:sp>
        <p:nvSpPr>
          <p:cNvPr id="6" name="TextBox 5"/>
          <p:cNvSpPr txBox="1"/>
          <p:nvPr/>
        </p:nvSpPr>
        <p:spPr>
          <a:xfrm>
            <a:off x="1524000" y="2667000"/>
            <a:ext cx="7315200" cy="1815882"/>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Using visual cues so the player learns when to punch rather than kick, jump rather than strafe, etc..</a:t>
            </a:r>
            <a:endParaRPr lang="en-US" sz="2800" b="1" dirty="0">
              <a:solidFill>
                <a:schemeClr val="bg1"/>
              </a:solidFill>
              <a:latin typeface="Raleway" pitchFamily="50" charset="0"/>
            </a:endParaRPr>
          </a:p>
        </p:txBody>
      </p:sp>
      <p:pic>
        <p:nvPicPr>
          <p:cNvPr id="22530" name="Picture 2" descr="http://cdn.ndtv.com/tech/gadget/image/temple_ru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5" y="2094131"/>
            <a:ext cx="60483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21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Foundation</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smtClean="0">
                <a:latin typeface="Code Light" pitchFamily="50" charset="0"/>
              </a:rPr>
              <a:t>Appeal</a:t>
            </a:r>
            <a:endParaRPr lang="en-US" sz="3600" dirty="0">
              <a:latin typeface="Code Light" pitchFamily="50" charset="0"/>
            </a:endParaRPr>
          </a:p>
        </p:txBody>
      </p:sp>
      <p:sp>
        <p:nvSpPr>
          <p:cNvPr id="4" name="TextBox 3"/>
          <p:cNvSpPr txBox="1"/>
          <p:nvPr/>
        </p:nvSpPr>
        <p:spPr>
          <a:xfrm>
            <a:off x="1524000" y="2855893"/>
            <a:ext cx="7315200" cy="1815882"/>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Running down the street is not fun, but running down the street while being pursued by government secret agents is.</a:t>
            </a:r>
            <a:endParaRPr lang="en-US" sz="2800" b="1" dirty="0">
              <a:latin typeface="Raleway" pitchFamily="50" charset="0"/>
            </a:endParaRPr>
          </a:p>
        </p:txBody>
      </p:sp>
      <p:pic>
        <p:nvPicPr>
          <p:cNvPr id="23554" name="Picture 2" descr="http://static.gamesradar.com/images/mb/GamesRadar/us/Features/2011/05/Bloody%20scary%20chasing%20things/uncharted-2-car--article_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25" y="2667000"/>
            <a:ext cx="590550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38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Foundation</a:t>
            </a:r>
            <a:endParaRPr lang="en-US" sz="3600" dirty="0">
              <a:solidFill>
                <a:srgbClr val="FF7400"/>
              </a:solidFill>
              <a:latin typeface="Raleway" pitchFamily="50" charset="0"/>
            </a:endParaRPr>
          </a:p>
        </p:txBody>
      </p:sp>
      <p:sp>
        <p:nvSpPr>
          <p:cNvPr id="3" name="TextBox 2"/>
          <p:cNvSpPr txBox="1"/>
          <p:nvPr/>
        </p:nvSpPr>
        <p:spPr>
          <a:xfrm>
            <a:off x="1447800" y="1447800"/>
            <a:ext cx="7086600" cy="646331"/>
          </a:xfrm>
          <a:prstGeom prst="rect">
            <a:avLst/>
          </a:prstGeom>
          <a:noFill/>
        </p:spPr>
        <p:txBody>
          <a:bodyPr wrap="square" rtlCol="0">
            <a:spAutoFit/>
          </a:bodyPr>
          <a:lstStyle/>
          <a:p>
            <a:r>
              <a:rPr lang="en-US" sz="3600" dirty="0" smtClean="0">
                <a:solidFill>
                  <a:schemeClr val="bg1"/>
                </a:solidFill>
                <a:latin typeface="Code Light" pitchFamily="50" charset="0"/>
              </a:rPr>
              <a:t>Appeal</a:t>
            </a:r>
            <a:endParaRPr lang="en-US" sz="3600" dirty="0">
              <a:solidFill>
                <a:schemeClr val="bg1"/>
              </a:solidFill>
              <a:latin typeface="Code Light" pitchFamily="50" charset="0"/>
            </a:endParaRPr>
          </a:p>
        </p:txBody>
      </p:sp>
      <p:sp>
        <p:nvSpPr>
          <p:cNvPr id="6" name="TextBox 5"/>
          <p:cNvSpPr txBox="1"/>
          <p:nvPr/>
        </p:nvSpPr>
        <p:spPr>
          <a:xfrm>
            <a:off x="1524000" y="2667000"/>
            <a:ext cx="7315200" cy="1815882"/>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Punching can be fun but when the camera shakes on impact, it's even more fun.</a:t>
            </a:r>
            <a:endParaRPr lang="en-US" sz="2800" b="1" dirty="0">
              <a:solidFill>
                <a:schemeClr val="bg1"/>
              </a:solidFill>
              <a:latin typeface="Raleway" pitchFamily="50" charset="0"/>
            </a:endParaRPr>
          </a:p>
        </p:txBody>
      </p:sp>
      <p:pic>
        <p:nvPicPr>
          <p:cNvPr id="24578" name="Picture 2" descr="http://i1.ytimg.com/vi/ur8yjKJpL1Q/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094131"/>
            <a:ext cx="7292235" cy="410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30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Direction	</a:t>
            </a:r>
            <a:endParaRPr lang="en-US" sz="3600" dirty="0">
              <a:solidFill>
                <a:schemeClr val="bg1"/>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latin typeface="Code Light" pitchFamily="50" charset="0"/>
              </a:rPr>
              <a:t>Focal Point</a:t>
            </a:r>
            <a:endParaRPr lang="en-US" sz="5400" dirty="0">
              <a:latin typeface="Code Light" pitchFamily="50" charset="0"/>
            </a:endParaRPr>
          </a:p>
        </p:txBody>
      </p:sp>
      <p:sp>
        <p:nvSpPr>
          <p:cNvPr id="4" name="TextBox 3"/>
          <p:cNvSpPr txBox="1"/>
          <p:nvPr/>
        </p:nvSpPr>
        <p:spPr>
          <a:xfrm>
            <a:off x="1524000" y="2634734"/>
            <a:ext cx="7315200" cy="954107"/>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Creating clear, apparent lines of sight.</a:t>
            </a:r>
            <a:r>
              <a:rPr lang="en-US" sz="2800" b="1" dirty="0" smtClean="0">
                <a:solidFill>
                  <a:schemeClr val="bg1"/>
                </a:solidFill>
                <a:latin typeface="Raleway" pitchFamily="50" charset="0"/>
              </a:rPr>
              <a:t> </a:t>
            </a:r>
            <a:endParaRPr lang="en-US" sz="2800" b="1" dirty="0">
              <a:solidFill>
                <a:schemeClr val="bg1"/>
              </a:solidFill>
              <a:latin typeface="Raleway" pitchFamily="50" charset="0"/>
            </a:endParaRPr>
          </a:p>
        </p:txBody>
      </p:sp>
      <p:pic>
        <p:nvPicPr>
          <p:cNvPr id="1026" name="Picture 2" descr="http://www.cinemablend.com/images/gallery/s57742/assassin_s_creed_iv_137462699761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371130"/>
            <a:ext cx="7450137" cy="409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77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Direction	</a:t>
            </a:r>
            <a:endParaRPr lang="en-US" sz="3600" dirty="0">
              <a:solidFill>
                <a:srgbClr val="FF7400"/>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solidFill>
                  <a:schemeClr val="bg1"/>
                </a:solidFill>
                <a:latin typeface="Code Light" pitchFamily="50" charset="0"/>
              </a:rPr>
              <a:t>Focal Point</a:t>
            </a:r>
            <a:endParaRPr lang="en-US" sz="5400" dirty="0">
              <a:solidFill>
                <a:schemeClr val="bg1"/>
              </a:solidFill>
              <a:latin typeface="Code Light" pitchFamily="50" charset="0"/>
            </a:endParaRPr>
          </a:p>
        </p:txBody>
      </p:sp>
      <p:sp>
        <p:nvSpPr>
          <p:cNvPr id="6" name="TextBox 5"/>
          <p:cNvSpPr txBox="1"/>
          <p:nvPr/>
        </p:nvSpPr>
        <p:spPr>
          <a:xfrm>
            <a:off x="1524000" y="2667000"/>
            <a:ext cx="7315200" cy="954107"/>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Clearly defined plot points and </a:t>
            </a:r>
            <a:r>
              <a:rPr lang="en-US" sz="2800" b="1" dirty="0" smtClean="0">
                <a:solidFill>
                  <a:schemeClr val="bg1"/>
                </a:solidFill>
                <a:latin typeface="Raleway" pitchFamily="50" charset="0"/>
              </a:rPr>
              <a:t>objectives</a:t>
            </a:r>
            <a:r>
              <a:rPr lang="en-US" sz="2800" b="1" dirty="0" smtClean="0">
                <a:solidFill>
                  <a:schemeClr val="bg1"/>
                </a:solidFill>
                <a:latin typeface="Raleway" pitchFamily="50" charset="0"/>
              </a:rPr>
              <a:t> </a:t>
            </a:r>
            <a:endParaRPr lang="en-US" sz="2800" b="1" dirty="0">
              <a:solidFill>
                <a:schemeClr val="bg1"/>
              </a:solidFill>
              <a:latin typeface="Raleway" pitchFamily="50" charset="0"/>
            </a:endParaRPr>
          </a:p>
        </p:txBody>
      </p:sp>
      <p:pic>
        <p:nvPicPr>
          <p:cNvPr id="2052" name="Picture 4" descr="http://www.incgamers.com/wp-content/uploads/2013/09/Final-Fantasy-14-AL1-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457450"/>
            <a:ext cx="70104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Direction	</a:t>
            </a:r>
            <a:endParaRPr lang="en-US" sz="3600" dirty="0">
              <a:solidFill>
                <a:schemeClr val="bg1"/>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latin typeface="Code Light" pitchFamily="50" charset="0"/>
              </a:rPr>
              <a:t>Anticipation</a:t>
            </a:r>
            <a:endParaRPr lang="en-US" sz="5400" dirty="0">
              <a:latin typeface="Code Light" pitchFamily="50" charset="0"/>
            </a:endParaRPr>
          </a:p>
        </p:txBody>
      </p:sp>
      <p:sp>
        <p:nvSpPr>
          <p:cNvPr id="4" name="TextBox 3"/>
          <p:cNvSpPr txBox="1"/>
          <p:nvPr/>
        </p:nvSpPr>
        <p:spPr>
          <a:xfrm>
            <a:off x="1524000" y="2634734"/>
            <a:ext cx="7315200" cy="1384995"/>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A train sound effect occurs before player sees train</a:t>
            </a:r>
            <a:endParaRPr lang="en-US" sz="2800" b="1" dirty="0">
              <a:solidFill>
                <a:schemeClr val="bg1"/>
              </a:solidFill>
              <a:latin typeface="Raleway" pitchFamily="50" charset="0"/>
            </a:endParaRPr>
          </a:p>
        </p:txBody>
      </p:sp>
      <p:pic>
        <p:nvPicPr>
          <p:cNvPr id="3074" name="Picture 2" descr="http://bulk2.destructoid.com/ul/183110-ss_preview_eg_amnesia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2743200"/>
            <a:ext cx="5905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3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Direction	</a:t>
            </a:r>
            <a:endParaRPr lang="en-US" sz="3600" dirty="0">
              <a:solidFill>
                <a:srgbClr val="FF7400"/>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solidFill>
                  <a:schemeClr val="bg1"/>
                </a:solidFill>
                <a:latin typeface="Code Light" pitchFamily="50" charset="0"/>
              </a:rPr>
              <a:t>Anticipation</a:t>
            </a:r>
            <a:endParaRPr lang="en-US" sz="5400" dirty="0">
              <a:solidFill>
                <a:schemeClr val="bg1"/>
              </a:solidFill>
              <a:latin typeface="Code Light" pitchFamily="50" charset="0"/>
            </a:endParaRPr>
          </a:p>
        </p:txBody>
      </p:sp>
      <p:sp>
        <p:nvSpPr>
          <p:cNvPr id="6" name="TextBox 5"/>
          <p:cNvSpPr txBox="1"/>
          <p:nvPr/>
        </p:nvSpPr>
        <p:spPr>
          <a:xfrm>
            <a:off x="1524000" y="2667000"/>
            <a:ext cx="7315200" cy="1384995"/>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An energy charge builds before the lightning attack occurs</a:t>
            </a:r>
            <a:endParaRPr lang="en-US" sz="2800" b="1" dirty="0">
              <a:solidFill>
                <a:schemeClr val="bg1"/>
              </a:solidFill>
              <a:latin typeface="Raleway" pitchFamily="50" charset="0"/>
            </a:endParaRPr>
          </a:p>
        </p:txBody>
      </p:sp>
      <p:pic>
        <p:nvPicPr>
          <p:cNvPr id="4098" name="Picture 2" descr="http://www.platformnation.com/wp-content/uploads/2013/04/bioshock-infinit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2667000"/>
            <a:ext cx="590550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80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Direction	</a:t>
            </a:r>
            <a:endParaRPr lang="en-US" sz="3600" dirty="0">
              <a:solidFill>
                <a:schemeClr val="bg1"/>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a:latin typeface="Code Light" pitchFamily="50" charset="0"/>
              </a:rPr>
              <a:t>Announce Change</a:t>
            </a:r>
            <a:endParaRPr lang="en-US" sz="5400" dirty="0">
              <a:latin typeface="Code Light" pitchFamily="50" charset="0"/>
            </a:endParaRPr>
          </a:p>
        </p:txBody>
      </p:sp>
      <p:sp>
        <p:nvSpPr>
          <p:cNvPr id="4" name="TextBox 3"/>
          <p:cNvSpPr txBox="1"/>
          <p:nvPr/>
        </p:nvSpPr>
        <p:spPr>
          <a:xfrm>
            <a:off x="1524000" y="2634734"/>
            <a:ext cx="7315200" cy="1815882"/>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"Cast-off" animations trigger for NPCs when the player's character boards the ship.</a:t>
            </a:r>
            <a:endParaRPr lang="en-US" sz="2800" b="1" dirty="0">
              <a:solidFill>
                <a:schemeClr val="bg1"/>
              </a:solidFill>
              <a:latin typeface="Raleway" pitchFamily="50" charset="0"/>
            </a:endParaRPr>
          </a:p>
        </p:txBody>
      </p:sp>
      <p:pic>
        <p:nvPicPr>
          <p:cNvPr id="5122" name="Picture 2" descr="http://www.finalfantasyunion.com/newsimg/airships-chocobo-mounts-finally-come-to-final-fantasy-xiv-in-1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743200"/>
            <a:ext cx="8878579"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00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Direction	</a:t>
            </a:r>
            <a:endParaRPr lang="en-US" sz="3600" dirty="0">
              <a:solidFill>
                <a:srgbClr val="FF7400"/>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a:solidFill>
                  <a:schemeClr val="bg1"/>
                </a:solidFill>
                <a:latin typeface="Code Light" pitchFamily="50" charset="0"/>
              </a:rPr>
              <a:t>Announce Change</a:t>
            </a:r>
          </a:p>
        </p:txBody>
      </p:sp>
      <p:sp>
        <p:nvSpPr>
          <p:cNvPr id="6" name="TextBox 5"/>
          <p:cNvSpPr txBox="1"/>
          <p:nvPr/>
        </p:nvSpPr>
        <p:spPr>
          <a:xfrm>
            <a:off x="1524000" y="2667000"/>
            <a:ext cx="7315200" cy="1815882"/>
          </a:xfrm>
          <a:prstGeom prst="rect">
            <a:avLst/>
          </a:prstGeom>
          <a:noFill/>
        </p:spPr>
        <p:txBody>
          <a:bodyPr wrap="square" rtlCol="0">
            <a:spAutoFit/>
          </a:bodyPr>
          <a:lstStyle/>
          <a:p>
            <a:r>
              <a:rPr lang="en-US" sz="2800" dirty="0" smtClean="0">
                <a:solidFill>
                  <a:srgbClr val="FF7400"/>
                </a:solidFill>
                <a:latin typeface="Raleway" pitchFamily="50" charset="0"/>
              </a:rPr>
              <a:t>System Design</a:t>
            </a:r>
          </a:p>
          <a:p>
            <a:r>
              <a:rPr lang="en-US" sz="2800" b="1" dirty="0">
                <a:solidFill>
                  <a:schemeClr val="bg1"/>
                </a:solidFill>
                <a:latin typeface="Raleway" pitchFamily="50" charset="0"/>
              </a:rPr>
              <a:t>An on-screen notification occurs when quest criteria have been completed (i.e. "Slay 10 goblins for Farmer Bob")</a:t>
            </a:r>
            <a:endParaRPr lang="en-US" sz="2800" b="1" dirty="0">
              <a:solidFill>
                <a:schemeClr val="bg1"/>
              </a:solidFill>
              <a:latin typeface="Raleway" pitchFamily="50" charset="0"/>
            </a:endParaRPr>
          </a:p>
        </p:txBody>
      </p:sp>
      <p:pic>
        <p:nvPicPr>
          <p:cNvPr id="6146" name="Picture 2" descr="http://2.bp.blogspot.com/-2o0emTWUWkg/T5nbaBQy0WI/AAAAAAAAA44/HxWicpq-nos/s1600/po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2371130"/>
            <a:ext cx="7677150" cy="404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3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Behavior	</a:t>
            </a:r>
            <a:endParaRPr lang="en-US" sz="3600" dirty="0">
              <a:solidFill>
                <a:schemeClr val="bg1"/>
              </a:solidFill>
              <a:latin typeface="Raleway" pitchFamily="50" charset="0"/>
            </a:endParaRPr>
          </a:p>
        </p:txBody>
      </p:sp>
      <p:sp>
        <p:nvSpPr>
          <p:cNvPr id="3" name="TextBox 2"/>
          <p:cNvSpPr txBox="1"/>
          <p:nvPr/>
        </p:nvSpPr>
        <p:spPr>
          <a:xfrm>
            <a:off x="1447800" y="1447800"/>
            <a:ext cx="7315200" cy="646331"/>
          </a:xfrm>
          <a:prstGeom prst="rect">
            <a:avLst/>
          </a:prstGeom>
          <a:noFill/>
        </p:spPr>
        <p:txBody>
          <a:bodyPr wrap="square" rtlCol="0">
            <a:spAutoFit/>
          </a:bodyPr>
          <a:lstStyle/>
          <a:p>
            <a:r>
              <a:rPr lang="en-US" sz="3600" dirty="0">
                <a:latin typeface="Code Light" pitchFamily="50" charset="0"/>
              </a:rPr>
              <a:t>Believable Events and Behavior</a:t>
            </a:r>
            <a:endParaRPr lang="en-US" sz="3600" dirty="0">
              <a:latin typeface="Code Light" pitchFamily="50" charset="0"/>
            </a:endParaRPr>
          </a:p>
        </p:txBody>
      </p:sp>
      <p:sp>
        <p:nvSpPr>
          <p:cNvPr id="4" name="TextBox 3"/>
          <p:cNvSpPr txBox="1"/>
          <p:nvPr/>
        </p:nvSpPr>
        <p:spPr>
          <a:xfrm>
            <a:off x="1524000" y="2634734"/>
            <a:ext cx="7315200" cy="1815882"/>
          </a:xfrm>
          <a:prstGeom prst="rect">
            <a:avLst/>
          </a:prstGeom>
          <a:noFill/>
        </p:spPr>
        <p:txBody>
          <a:bodyPr wrap="square" rtlCol="0">
            <a:spAutoFit/>
          </a:bodyPr>
          <a:lstStyle/>
          <a:p>
            <a:r>
              <a:rPr lang="en-US" sz="2800" dirty="0" smtClean="0">
                <a:solidFill>
                  <a:schemeClr val="bg1"/>
                </a:solidFill>
                <a:latin typeface="Raleway" pitchFamily="50" charset="0"/>
              </a:rPr>
              <a:t>Level Design</a:t>
            </a:r>
          </a:p>
          <a:p>
            <a:r>
              <a:rPr lang="en-US" sz="2800" b="1" dirty="0">
                <a:latin typeface="Raleway" pitchFamily="50" charset="0"/>
              </a:rPr>
              <a:t>Place destructible objects near an explosive object. This way, the explosion looks more believable.</a:t>
            </a:r>
            <a:endParaRPr lang="en-US" sz="2800" b="1" dirty="0">
              <a:solidFill>
                <a:schemeClr val="bg1"/>
              </a:solidFill>
              <a:latin typeface="Raleway" pitchFamily="50" charset="0"/>
            </a:endParaRPr>
          </a:p>
        </p:txBody>
      </p:sp>
      <p:pic>
        <p:nvPicPr>
          <p:cNvPr id="7170" name="Picture 2" descr="http://www.visualwalkthroughs.com/halflife2/episodeone/exit17/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2574190"/>
            <a:ext cx="66675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8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2075</Words>
  <Application>Microsoft Office PowerPoint</Application>
  <PresentationFormat>On-screen Show (4:3)</PresentationFormat>
  <Paragraphs>174</Paragraphs>
  <Slides>28</Slides>
  <Notes>27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Advanced Game Prototyping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dc:creator>
  <cp:lastModifiedBy>Keith</cp:lastModifiedBy>
  <cp:revision>60</cp:revision>
  <dcterms:created xsi:type="dcterms:W3CDTF">2013-10-05T16:53:36Z</dcterms:created>
  <dcterms:modified xsi:type="dcterms:W3CDTF">2013-11-09T20:08:40Z</dcterms:modified>
</cp:coreProperties>
</file>